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88"/>
  </p:notesMasterIdLst>
  <p:sldIdLst>
    <p:sldId id="264" r:id="rId2"/>
    <p:sldId id="289" r:id="rId3"/>
    <p:sldId id="371" r:id="rId4"/>
    <p:sldId id="363" r:id="rId5"/>
    <p:sldId id="365" r:id="rId6"/>
    <p:sldId id="364" r:id="rId7"/>
    <p:sldId id="366" r:id="rId8"/>
    <p:sldId id="369" r:id="rId9"/>
    <p:sldId id="367" r:id="rId10"/>
    <p:sldId id="368" r:id="rId11"/>
    <p:sldId id="372" r:id="rId12"/>
    <p:sldId id="306" r:id="rId13"/>
    <p:sldId id="314" r:id="rId14"/>
    <p:sldId id="279" r:id="rId15"/>
    <p:sldId id="294" r:id="rId16"/>
    <p:sldId id="282" r:id="rId17"/>
    <p:sldId id="295" r:id="rId18"/>
    <p:sldId id="283" r:id="rId19"/>
    <p:sldId id="292" r:id="rId20"/>
    <p:sldId id="293" r:id="rId21"/>
    <p:sldId id="373" r:id="rId22"/>
    <p:sldId id="374" r:id="rId23"/>
    <p:sldId id="347" r:id="rId24"/>
    <p:sldId id="383" r:id="rId25"/>
    <p:sldId id="384" r:id="rId26"/>
    <p:sldId id="361" r:id="rId27"/>
    <p:sldId id="362" r:id="rId28"/>
    <p:sldId id="348" r:id="rId29"/>
    <p:sldId id="382" r:id="rId30"/>
    <p:sldId id="385" r:id="rId31"/>
    <p:sldId id="389" r:id="rId32"/>
    <p:sldId id="390" r:id="rId33"/>
    <p:sldId id="391" r:id="rId34"/>
    <p:sldId id="392" r:id="rId35"/>
    <p:sldId id="387" r:id="rId36"/>
    <p:sldId id="394" r:id="rId37"/>
    <p:sldId id="302" r:id="rId38"/>
    <p:sldId id="303" r:id="rId39"/>
    <p:sldId id="304" r:id="rId40"/>
    <p:sldId id="305" r:id="rId41"/>
    <p:sldId id="307" r:id="rId42"/>
    <p:sldId id="308" r:id="rId43"/>
    <p:sldId id="319" r:id="rId44"/>
    <p:sldId id="375" r:id="rId45"/>
    <p:sldId id="320" r:id="rId46"/>
    <p:sldId id="321" r:id="rId47"/>
    <p:sldId id="322" r:id="rId48"/>
    <p:sldId id="315" r:id="rId49"/>
    <p:sldId id="359" r:id="rId50"/>
    <p:sldId id="350" r:id="rId51"/>
    <p:sldId id="298" r:id="rId52"/>
    <p:sldId id="318" r:id="rId53"/>
    <p:sldId id="353" r:id="rId54"/>
    <p:sldId id="354" r:id="rId55"/>
    <p:sldId id="323" r:id="rId56"/>
    <p:sldId id="324" r:id="rId57"/>
    <p:sldId id="325" r:id="rId58"/>
    <p:sldId id="331" r:id="rId59"/>
    <p:sldId id="332" r:id="rId60"/>
    <p:sldId id="333" r:id="rId61"/>
    <p:sldId id="327" r:id="rId62"/>
    <p:sldId id="326" r:id="rId63"/>
    <p:sldId id="334" r:id="rId64"/>
    <p:sldId id="342" r:id="rId65"/>
    <p:sldId id="335" r:id="rId66"/>
    <p:sldId id="336" r:id="rId67"/>
    <p:sldId id="337" r:id="rId68"/>
    <p:sldId id="338" r:id="rId69"/>
    <p:sldId id="339" r:id="rId70"/>
    <p:sldId id="340" r:id="rId71"/>
    <p:sldId id="341" r:id="rId72"/>
    <p:sldId id="265" r:id="rId73"/>
    <p:sldId id="267" r:id="rId74"/>
    <p:sldId id="268" r:id="rId75"/>
    <p:sldId id="388" r:id="rId76"/>
    <p:sldId id="270" r:id="rId77"/>
    <p:sldId id="271" r:id="rId78"/>
    <p:sldId id="272" r:id="rId79"/>
    <p:sldId id="277" r:id="rId80"/>
    <p:sldId id="376" r:id="rId81"/>
    <p:sldId id="266" r:id="rId82"/>
    <p:sldId id="395" r:id="rId83"/>
    <p:sldId id="381" r:id="rId84"/>
    <p:sldId id="380" r:id="rId85"/>
    <p:sldId id="310" r:id="rId86"/>
    <p:sldId id="396"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7"/>
  </p:normalViewPr>
  <p:slideViewPr>
    <p:cSldViewPr snapToGrid="0" snapToObjects="1" showGuides="1">
      <p:cViewPr>
        <p:scale>
          <a:sx n="96" d="100"/>
          <a:sy n="96" d="100"/>
        </p:scale>
        <p:origin x="106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16</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18</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26175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85</a:t>
            </a:fld>
            <a:endParaRPr lang="en-US"/>
          </a:p>
        </p:txBody>
      </p:sp>
    </p:spTree>
    <p:extLst>
      <p:ext uri="{BB962C8B-B14F-4D97-AF65-F5344CB8AC3E}">
        <p14:creationId xmlns:p14="http://schemas.microsoft.com/office/powerpoint/2010/main" val="160022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86</a:t>
            </a:fld>
            <a:endParaRPr lang="en-US"/>
          </a:p>
        </p:txBody>
      </p:sp>
    </p:spTree>
    <p:extLst>
      <p:ext uri="{BB962C8B-B14F-4D97-AF65-F5344CB8AC3E}">
        <p14:creationId xmlns:p14="http://schemas.microsoft.com/office/powerpoint/2010/main" val="1845737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0.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0.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oleObject" Target="../embeddings/oleObject1.bin"/><Relationship Id="rId9" Type="http://schemas.openxmlformats.org/officeDocument/2006/relationships/image" Target="../media/image4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 Id="rId3" Type="http://schemas.openxmlformats.org/officeDocument/2006/relationships/image" Target="../media/image5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png"/><Relationship Id="rId3" Type="http://schemas.openxmlformats.org/officeDocument/2006/relationships/image" Target="../media/image4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73.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69.png"/><Relationship Id="rId6"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70.png"/><Relationship Id="rId8"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8.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72.png"/><Relationship Id="rId14" Type="http://schemas.openxmlformats.org/officeDocument/2006/relationships/image" Target="../media/image86.png"/><Relationship Id="rId1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79.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72.png"/><Relationship Id="rId15"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700.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83.xml.rels><?xml version="1.0" encoding="UTF-8" standalone="yes"?>
<Relationships xmlns="http://schemas.openxmlformats.org/package/2006/relationships"><Relationship Id="rId9" Type="http://schemas.openxmlformats.org/officeDocument/2006/relationships/image" Target="../media/image40.png"/><Relationship Id="rId20" Type="http://schemas.openxmlformats.org/officeDocument/2006/relationships/image" Target="../media/image115.png"/><Relationship Id="rId10" Type="http://schemas.openxmlformats.org/officeDocument/2006/relationships/image" Target="../media/image106.png"/><Relationship Id="rId11" Type="http://schemas.openxmlformats.org/officeDocument/2006/relationships/image" Target="../media/image451.png"/><Relationship Id="rId12" Type="http://schemas.openxmlformats.org/officeDocument/2006/relationships/image" Target="../media/image107.png"/><Relationship Id="rId13" Type="http://schemas.openxmlformats.org/officeDocument/2006/relationships/image" Target="../media/image108.png"/><Relationship Id="rId14" Type="http://schemas.openxmlformats.org/officeDocument/2006/relationships/image" Target="../media/image109.png"/><Relationship Id="rId15" Type="http://schemas.openxmlformats.org/officeDocument/2006/relationships/image" Target="../media/image110.png"/><Relationship Id="rId16" Type="http://schemas.openxmlformats.org/officeDocument/2006/relationships/image" Target="../media/image111.png"/><Relationship Id="rId17" Type="http://schemas.openxmlformats.org/officeDocument/2006/relationships/image" Target="../media/image112.png"/><Relationship Id="rId18" Type="http://schemas.openxmlformats.org/officeDocument/2006/relationships/image" Target="../media/image113.png"/><Relationship Id="rId19" Type="http://schemas.openxmlformats.org/officeDocument/2006/relationships/image" Target="../media/image114.png"/><Relationship Id="rId1" Type="http://schemas.openxmlformats.org/officeDocument/2006/relationships/slideLayout" Target="../slideLayouts/slideLayout8.xml"/><Relationship Id="rId2" Type="http://schemas.openxmlformats.org/officeDocument/2006/relationships/image" Target="../media/image39.png"/><Relationship Id="rId3" Type="http://schemas.openxmlformats.org/officeDocument/2006/relationships/image" Target="../media/image710.png"/><Relationship Id="rId4" Type="http://schemas.openxmlformats.org/officeDocument/2006/relationships/image" Target="../media/image870.png"/><Relationship Id="rId5" Type="http://schemas.openxmlformats.org/officeDocument/2006/relationships/image" Target="../media/image98.png"/><Relationship Id="rId6" Type="http://schemas.openxmlformats.org/officeDocument/2006/relationships/image" Target="../media/image100.png"/><Relationship Id="rId7" Type="http://schemas.openxmlformats.org/officeDocument/2006/relationships/image" Target="../media/image99.png"/><Relationship Id="rId8"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NUL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a:t>
            </a:r>
            <a:r>
              <a:rPr lang="en-US" b="1"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19882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14</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16</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17</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18</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b="1" dirty="0" smtClean="0"/>
              <a:t>Review </a:t>
            </a:r>
            <a:r>
              <a:rPr lang="en-US" b="1" dirty="0"/>
              <a:t>of </a:t>
            </a:r>
            <a:r>
              <a:rPr lang="en-US" b="1" dirty="0" smtClean="0"/>
              <a:t>Machine Leaning. Classification </a:t>
            </a:r>
            <a:r>
              <a:rPr lang="en-US" b="1" dirty="0"/>
              <a:t>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2101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10732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a:t>
            </a:r>
            <a:r>
              <a:rPr lang="en-US" sz="2400" dirty="0" smtClean="0"/>
              <a:t>labs </a:t>
            </a:r>
            <a:r>
              <a:rPr lang="en-US" sz="2400" dirty="0"/>
              <a:t>are based on </a:t>
            </a:r>
            <a:r>
              <a:rPr lang="en-US" sz="2400" dirty="0" smtClean="0"/>
              <a:t>classification.  </a:t>
            </a:r>
            <a:r>
              <a:rPr lang="en-US" sz="2400" dirty="0"/>
              <a:t>Classification problems are common in </a:t>
            </a:r>
            <a:r>
              <a:rPr lang="en-US" sz="2400" dirty="0" smtClean="0"/>
              <a:t>these domains:</a:t>
            </a:r>
            <a:endParaRPr lang="en-US" sz="2400" dirty="0"/>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11992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Response</a:t>
            </a:r>
            <a:r>
              <a:rPr lang="en-US" dirty="0" smtClean="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038514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a:t>
            </a:r>
            <a:r>
              <a:rPr lang="en-US" dirty="0" smtClean="0"/>
              <a:t>Neuron Network (‘Perceptron’)  </a:t>
            </a:r>
          </a:p>
          <a:p>
            <a:pPr marL="514350" indent="-514350">
              <a:spcAft>
                <a:spcPts val="1200"/>
              </a:spcAft>
              <a:buFont typeface="+mj-lt"/>
              <a:buAutoNum type="arabicPeriod"/>
            </a:pPr>
            <a:r>
              <a:rPr lang="en-US" dirty="0" smtClean="0"/>
              <a:t>Multi-Layer Perceptron </a:t>
            </a:r>
            <a:endParaRPr lang="en-US" dirty="0" smtClean="0"/>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21434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is.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26513"/>
                </a:stretch>
              </a:blipFill>
            </p:spPr>
            <p:txBody>
              <a:bodyPr/>
              <a:lstStyle/>
              <a:p>
                <a:r>
                  <a:rPr lang="en-US">
                    <a:noFill/>
                  </a:rPr>
                  <a:t> </a:t>
                </a:r>
              </a:p>
            </p:txBody>
          </p:sp>
        </mc:Fallback>
      </mc:AlternateContent>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9536" y="2141138"/>
            <a:ext cx="6011212" cy="4007476"/>
          </a:xfr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2483" y="2141138"/>
            <a:ext cx="6007606" cy="4005072"/>
          </a:xfr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11379"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2724692" y="1739119"/>
                <a:ext cx="6742615"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ℒ</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r>
                        <a:rPr lang="en-US" sz="2400" b="0" i="1" smtClean="0">
                          <a:latin typeface="Cambria Math" charset="0"/>
                        </a:rPr>
                        <m:t>)= </m:t>
                      </m:r>
                      <m:r>
                        <a:rPr lang="en-US" sz="2400" i="1">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r>
                                    <a:rPr lang="en-US" sz="2400" i="1">
                                      <a:latin typeface="Cambria Math" charset="0"/>
                                    </a:rPr>
                                    <m:t>]</m:t>
                                  </m:r>
                                </m:e>
                              </m:func>
                            </m:e>
                          </m:func>
                        </m:e>
                      </m:nary>
                    </m:oMath>
                  </m:oMathPara>
                </a14:m>
                <a:endParaRPr lang="en-US" sz="2400" dirty="0"/>
              </a:p>
            </p:txBody>
          </p:sp>
        </mc:Choice>
        <mc:Fallback>
          <p:sp>
            <p:nvSpPr>
              <p:cNvPr id="4" name="Rectangle 3"/>
              <p:cNvSpPr>
                <a:spLocks noRot="1" noChangeAspect="1" noMove="1" noResize="1" noEditPoints="1" noAdjustHandles="1" noChangeArrowheads="1" noChangeShapeType="1" noTextEdit="1"/>
              </p:cNvSpPr>
              <p:nvPr/>
            </p:nvSpPr>
            <p:spPr>
              <a:xfrm>
                <a:off x="2724692" y="1739119"/>
                <a:ext cx="6742615" cy="988540"/>
              </a:xfrm>
              <a:prstGeom prst="rect">
                <a:avLst/>
              </a:prstGeom>
              <a:blipFill rotWithShape="0">
                <a:blip r:embed="rId2"/>
                <a:stretch>
                  <a:fillRect/>
                </a:stretch>
              </a:blipFill>
            </p:spPr>
            <p:txBody>
              <a:bodyPr/>
              <a:lstStyle/>
              <a:p>
                <a:r>
                  <a:rPr lang="en-US">
                    <a:noFill/>
                  </a:rPr>
                  <a:t> </a:t>
                </a:r>
              </a:p>
            </p:txBody>
          </p:sp>
        </mc:Fallback>
      </mc:AlternateContent>
      <p:sp>
        <p:nvSpPr>
          <p:cNvPr id="6" name="TextBox 5"/>
          <p:cNvSpPr txBox="1"/>
          <p:nvPr/>
        </p:nvSpPr>
        <p:spPr>
          <a:xfrm>
            <a:off x="971812" y="3061252"/>
            <a:ext cx="10478066" cy="1569660"/>
          </a:xfrm>
          <a:prstGeom prst="rect">
            <a:avLst/>
          </a:prstGeom>
          <a:noFill/>
        </p:spPr>
        <p:txBody>
          <a:bodyPr wrap="square" rtlCol="0">
            <a:spAutoFit/>
          </a:bodyPr>
          <a:lstStyle/>
          <a:p>
            <a:r>
              <a:rPr lang="en-US" sz="2400" dirty="0">
                <a:solidFill>
                  <a:schemeClr val="tx1">
                    <a:lumMod val="75000"/>
                    <a:lumOff val="25000"/>
                  </a:schemeClr>
                </a:solidFill>
              </a:rPr>
              <a:t>There are various ways to fit a logistic model to this data set in Python. The most straightforward in </a:t>
            </a:r>
            <a:r>
              <a:rPr lang="en-US" sz="2400" dirty="0" err="1">
                <a:solidFill>
                  <a:schemeClr val="tx1">
                    <a:lumMod val="75000"/>
                    <a:lumOff val="25000"/>
                  </a:schemeClr>
                </a:solidFill>
                <a:latin typeface="Courier" charset="0"/>
                <a:ea typeface="Courier" charset="0"/>
                <a:cs typeface="Courier" charset="0"/>
              </a:rPr>
              <a:t>sklearn</a:t>
            </a:r>
            <a:r>
              <a:rPr lang="en-US" sz="2400" dirty="0">
                <a:solidFill>
                  <a:schemeClr val="tx1">
                    <a:lumMod val="75000"/>
                    <a:lumOff val="25000"/>
                  </a:schemeClr>
                </a:solidFill>
              </a:rPr>
              <a:t> is via  </a:t>
            </a:r>
            <a:r>
              <a:rPr lang="en-US" sz="2400" dirty="0" err="1">
                <a:solidFill>
                  <a:schemeClr val="tx1">
                    <a:lumMod val="75000"/>
                    <a:lumOff val="25000"/>
                  </a:schemeClr>
                </a:solidFill>
                <a:latin typeface="Courier" charset="0"/>
                <a:ea typeface="Courier" charset="0"/>
                <a:cs typeface="Courier" charset="0"/>
              </a:rPr>
              <a:t>linear_model.LogisticRegression</a:t>
            </a:r>
            <a:r>
              <a:rPr lang="en-US" sz="2400" dirty="0">
                <a:solidFill>
                  <a:schemeClr val="tx1">
                    <a:lumMod val="75000"/>
                    <a:lumOff val="25000"/>
                  </a:schemeClr>
                </a:solidFill>
              </a:rPr>
              <a:t>.  A little bit of preprocessing work may need to be done first.	</a:t>
            </a:r>
          </a:p>
          <a:p>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p:pic>
        <p:nvPicPr>
          <p:cNvPr id="9" name="Picture 8"/>
          <p:cNvPicPr>
            <a:picLocks noChangeAspect="1"/>
          </p:cNvPicPr>
          <p:nvPr/>
        </p:nvPicPr>
        <p:blipFill>
          <a:blip r:embed="rId3"/>
          <a:stretch>
            <a:fillRect/>
          </a:stretch>
        </p:blipFill>
        <p:spPr>
          <a:xfrm>
            <a:off x="469245" y="1868558"/>
            <a:ext cx="11531782" cy="4847756"/>
          </a:xfrm>
          <a:prstGeom prst="rect">
            <a:avLst/>
          </a:prstGeom>
        </p:spPr>
      </p:pic>
    </p:spTree>
    <p:extLst>
      <p:ext uri="{BB962C8B-B14F-4D97-AF65-F5344CB8AC3E}">
        <p14:creationId xmlns:p14="http://schemas.microsoft.com/office/powerpoint/2010/main" val="12684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11379"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2724692" y="1739119"/>
                <a:ext cx="6742615"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ℒ</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r>
                        <a:rPr lang="en-US" sz="2400" b="0" i="1" smtClean="0">
                          <a:latin typeface="Cambria Math" charset="0"/>
                        </a:rPr>
                        <m:t>)= </m:t>
                      </m:r>
                      <m:r>
                        <a:rPr lang="en-US" sz="2400" i="1">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r>
                                    <a:rPr lang="en-US" sz="2400" i="1">
                                      <a:latin typeface="Cambria Math" charset="0"/>
                                    </a:rPr>
                                    <m:t>]</m:t>
                                  </m:r>
                                </m:e>
                              </m:func>
                            </m:e>
                          </m:func>
                        </m:e>
                      </m:nary>
                    </m:oMath>
                  </m:oMathPara>
                </a14:m>
                <a:endParaRPr lang="en-US" sz="2400" dirty="0"/>
              </a:p>
            </p:txBody>
          </p:sp>
        </mc:Choice>
        <mc:Fallback>
          <p:sp>
            <p:nvSpPr>
              <p:cNvPr id="4" name="Rectangle 3"/>
              <p:cNvSpPr>
                <a:spLocks noRot="1" noChangeAspect="1" noMove="1" noResize="1" noEditPoints="1" noAdjustHandles="1" noChangeArrowheads="1" noChangeShapeType="1" noTextEdit="1"/>
              </p:cNvSpPr>
              <p:nvPr/>
            </p:nvSpPr>
            <p:spPr>
              <a:xfrm>
                <a:off x="2724692" y="1739119"/>
                <a:ext cx="6742615" cy="988540"/>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146" y="2708063"/>
            <a:ext cx="6224906" cy="4149937"/>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mc:Choice xmlns:a14="http://schemas.microsoft.com/office/drawing/2010/main"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mc:Choice xmlns:a14="http://schemas.microsoft.com/office/drawing/2010/main"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mc:Choice xmlns:a14="http://schemas.microsoft.com/office/drawing/2010/main" Requires="a14">
          <p:sp>
            <p:nvSpPr>
              <p:cNvPr id="13" name="TextBox 12"/>
              <p:cNvSpPr txBox="1"/>
              <p:nvPr/>
            </p:nvSpPr>
            <p:spPr>
              <a:xfrm>
                <a:off x="9332757" y="2299939"/>
                <a:ext cx="2433615"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@Fridays 8:00pm EST (Pavlos Protopapas): </a:t>
            </a:r>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@Saturdays 8:00pm 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a:p>
            <a:r>
              <a:rPr lang="en-US" dirty="0" smtClean="0"/>
              <a:t>Two assignments:	</a:t>
            </a:r>
          </a:p>
          <a:p>
            <a:pPr marL="1200120" lvl="1" indent="-457200">
              <a:buFont typeface="+mj-lt"/>
              <a:buAutoNum type="arabicPeriod"/>
            </a:pPr>
            <a:r>
              <a:rPr lang="en-US" dirty="0" smtClean="0"/>
              <a:t>To be released Oct 23 midnight, due on Oct 30</a:t>
            </a:r>
            <a:r>
              <a:rPr lang="en-US" baseline="30000" dirty="0" smtClean="0"/>
              <a:t>th</a:t>
            </a:r>
            <a:r>
              <a:rPr lang="en-US" dirty="0" smtClean="0"/>
              <a:t> midnight</a:t>
            </a:r>
            <a:endParaRPr lang="en-US" baseline="30000" dirty="0" smtClean="0"/>
          </a:p>
          <a:p>
            <a:pPr marL="1200120" lvl="1" indent="-457200">
              <a:buFont typeface="+mj-lt"/>
              <a:buAutoNum type="arabicPeriod"/>
            </a:pPr>
            <a:r>
              <a:rPr lang="en-US" dirty="0" smtClean="0"/>
              <a:t>To be released Nov 13 midnight, presentations on Nov 21</a:t>
            </a:r>
            <a:r>
              <a:rPr lang="en-US" baseline="30000" dirty="0" smtClean="0"/>
              <a:t>st</a:t>
            </a:r>
            <a:r>
              <a:rPr lang="en-US" dirty="0" smtClean="0"/>
              <a:t> 8:00pm (EST)</a:t>
            </a:r>
            <a:r>
              <a:rPr lang="en-US" baseline="30000" dirty="0" smtClean="0"/>
              <a:t>	</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mc:Choice xmlns:a14="http://schemas.microsoft.com/office/drawing/2010/main"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mc:AlternateContent xmlns:mc="http://schemas.openxmlformats.org/markup-compatibility/2006">
        <mc:Choice xmlns:a14="http://schemas.microsoft.com/office/drawing/2010/main"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that satisfies that equation. Sometimes there is no explicit solution for that.  </a:t>
                </a:r>
              </a:p>
            </p:txBody>
          </p:sp>
        </mc:Choice>
        <mc:Fallback>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mc:Choice xmlns:a14="http://schemas.microsoft.com/office/drawing/2010/main" Requires="a14">
          <p:sp>
            <p:nvSpPr>
              <p:cNvPr id="3" name="TextBox 2"/>
              <p:cNvSpPr txBox="1"/>
              <p:nvPr/>
            </p:nvSpPr>
            <p:spPr>
              <a:xfrm>
                <a:off x="5589845" y="4501254"/>
                <a:ext cx="1568122" cy="7689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den>
                      </m:f>
                      <m:r>
                        <a:rPr lang="en-US" sz="2400" b="0" i="1" smtClean="0">
                          <a:latin typeface="Cambria Math" charset="0"/>
                        </a:rPr>
                        <m:t>=0</m:t>
                      </m:r>
                    </m:oMath>
                  </m:oMathPara>
                </a14:m>
                <a:endParaRPr lang="en-US" sz="2000" dirty="0"/>
              </a:p>
            </p:txBody>
          </p:sp>
        </mc:Choice>
        <mc:Fallback>
          <p:sp>
            <p:nvSpPr>
              <p:cNvPr id="3" name="TextBox 2"/>
              <p:cNvSpPr txBox="1">
                <a:spLocks noRot="1" noChangeAspect="1" noMove="1" noResize="1" noEditPoints="1" noAdjustHandles="1" noChangeArrowheads="1" noChangeShapeType="1" noTextEdit="1"/>
              </p:cNvSpPr>
              <p:nvPr/>
            </p:nvSpPr>
            <p:spPr>
              <a:xfrm>
                <a:off x="5589845" y="4501254"/>
                <a:ext cx="1568122" cy="76899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3.33333E-6 -2.22222E-6 L 0.03021 0.08496 " pathEditMode="relative" rAng="0" ptsTypes="AA">
                                      <p:cBhvr>
                                        <p:cTn id="38" dur="2000" fill="hold"/>
                                        <p:tgtEl>
                                          <p:spTgt spid="3"/>
                                        </p:tgtEl>
                                        <p:attrNameLst>
                                          <p:attrName>ppt_x</p:attrName>
                                          <p:attrName>ppt_y</p:attrName>
                                        </p:attrNameLst>
                                      </p:cBhvr>
                                      <p:rCtr x="1510" y="423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dirty="0" smtClean="0"/>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a:t>
            </a:r>
            <a:r>
              <a:rPr lang="en-US" sz="2400" b="1" dirty="0" smtClean="0"/>
              <a:t>: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a:t>
              </a:r>
              <a:r>
                <a:rPr lang="en-US" sz="2400" dirty="0" smtClean="0"/>
                <a:t>of </a:t>
              </a:r>
              <a:r>
                <a:rPr lang="en-US" sz="2400" dirty="0" smtClean="0"/>
                <a:t>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mc:Choice xmlns:a14="http://schemas.microsoft.com/office/drawing/2010/main"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mc:Choice xmlns:a14="http://schemas.microsoft.com/office/drawing/2010/main"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46</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rates </a:t>
            </a:r>
            <a:r>
              <a:rPr lang="en-US" dirty="0" smtClean="0">
                <a:latin typeface="Karla" charset="0"/>
                <a:ea typeface="Karla" charset="0"/>
                <a:cs typeface="Karla" charset="0"/>
              </a:rPr>
              <a:t>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49</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7" name="Picture 6">
            <a:extLst>
              <a:ext uri="{FF2B5EF4-FFF2-40B4-BE49-F238E27FC236}">
                <a16:creationId xmlns:a16="http://schemas.microsoft.com/office/drawing/2014/main" xmlns=""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50</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you do it?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66130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51</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55"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a:t>
            </a:r>
            <a:r>
              <a:rPr lang="en-US" dirty="0" smtClean="0"/>
              <a:t>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52</a:t>
            </a:fld>
            <a:endParaRPr lang="en-US"/>
          </a:p>
        </p:txBody>
      </p:sp>
      <mc:AlternateContent xmlns:mc="http://schemas.openxmlformats.org/markup-compatibility/2006">
        <mc:Choice xmlns:a14="http://schemas.microsoft.com/office/drawing/2010/main"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p>
            </p:txBody>
          </p:sp>
        </mc:Choice>
        <mc:Fallback>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pPr/>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log of the loss function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4878639" y="4427456"/>
                <a:ext cx="2046329" cy="4837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53</a:t>
            </a:fld>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688378321"/>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688378321"/>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54</a:t>
            </a:fld>
            <a:endParaRPr lang="en-US"/>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58333"/>
                          </a:stretch>
                        </a:blipFill>
                      </a:tcPr>
                    </a:tc>
                    <a:tc>
                      <a:txBody>
                        <a:bodyPr/>
                        <a:lstStyle/>
                        <a:p>
                          <a:endParaRPr lang="en-US"/>
                        </a:p>
                      </a:txBody>
                      <a:tcPr>
                        <a:blipFill rotWithShape="0">
                          <a:blip r:embed="rId2"/>
                          <a:stretch>
                            <a:fillRect l="-190909" t="-102381" r="-123060" b="-858333"/>
                          </a:stretch>
                        </a:blipFill>
                      </a:tcPr>
                    </a:tc>
                    <a:tc>
                      <a:txBody>
                        <a:bodyPr/>
                        <a:lstStyle/>
                        <a:p>
                          <a:endParaRPr lang="en-US"/>
                        </a:p>
                      </a:txBody>
                      <a:tcPr anchor="ctr">
                        <a:blipFill rotWithShape="0">
                          <a:blip r:embed="rId2"/>
                          <a:stretch>
                            <a:fillRect l="-238113" t="-102381" r="-726" b="-858333"/>
                          </a:stretch>
                        </a:blipFill>
                      </a:tcPr>
                    </a:tc>
                  </a:tr>
                  <a:tr h="551246">
                    <a:tc>
                      <a:txBody>
                        <a:bodyPr/>
                        <a:lstStyle/>
                        <a:p>
                          <a:endParaRPr lang="en-US"/>
                        </a:p>
                      </a:txBody>
                      <a:tcPr>
                        <a:blipFill rotWithShape="0">
                          <a:blip r:embed="rId2"/>
                          <a:stretch>
                            <a:fillRect l="-116" t="-186813" r="-116977" b="-692308"/>
                          </a:stretch>
                        </a:blipFill>
                      </a:tcPr>
                    </a:tc>
                    <a:tc>
                      <a:txBody>
                        <a:bodyPr/>
                        <a:lstStyle/>
                        <a:p>
                          <a:endParaRPr lang="en-US"/>
                        </a:p>
                      </a:txBody>
                      <a:tcPr>
                        <a:blipFill rotWithShape="0">
                          <a:blip r:embed="rId2"/>
                          <a:stretch>
                            <a:fillRect l="-190909" t="-186813" r="-123060" b="-692308"/>
                          </a:stretch>
                        </a:blipFill>
                      </a:tcPr>
                    </a:tc>
                    <a:tc>
                      <a:txBody>
                        <a:bodyPr/>
                        <a:lstStyle/>
                        <a:p>
                          <a:endParaRPr lang="en-US"/>
                        </a:p>
                      </a:txBody>
                      <a:tcPr anchor="ctr">
                        <a:blipFill rotWithShape="0">
                          <a:blip r:embed="rId2"/>
                          <a:stretch>
                            <a:fillRect l="-238113" t="-186813" r="-726" b="-692308"/>
                          </a:stretch>
                        </a:blipFill>
                      </a:tcPr>
                    </a:tc>
                  </a:tr>
                  <a:tr h="551246">
                    <a:tc>
                      <a:txBody>
                        <a:bodyPr/>
                        <a:lstStyle/>
                        <a:p>
                          <a:endParaRPr lang="en-US"/>
                        </a:p>
                      </a:txBody>
                      <a:tcPr>
                        <a:blipFill rotWithShape="0">
                          <a:blip r:embed="rId2"/>
                          <a:stretch>
                            <a:fillRect l="-116" t="-290000" r="-116977" b="-600000"/>
                          </a:stretch>
                        </a:blipFill>
                      </a:tcPr>
                    </a:tc>
                    <a:tc>
                      <a:txBody>
                        <a:bodyPr/>
                        <a:lstStyle/>
                        <a:p>
                          <a:endParaRPr lang="en-US"/>
                        </a:p>
                      </a:txBody>
                      <a:tcPr>
                        <a:blipFill rotWithShape="0">
                          <a:blip r:embed="rId2"/>
                          <a:stretch>
                            <a:fillRect l="-190909" t="-290000" r="-123060" b="-60000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blipFill rotWithShape="0">
                          <a:blip r:embed="rId2"/>
                          <a:stretch>
                            <a:fillRect l="-116" t="-334286" r="-116977" b="-414286"/>
                          </a:stretch>
                        </a:blipFill>
                      </a:tcPr>
                    </a:tc>
                    <a:tc>
                      <a:txBody>
                        <a:bodyPr/>
                        <a:lstStyle/>
                        <a:p>
                          <a:endParaRPr lang="en-US"/>
                        </a:p>
                      </a:txBody>
                      <a:tcPr>
                        <a:blipFill rotWithShape="0">
                          <a:blip r:embed="rId2"/>
                          <a:stretch>
                            <a:fillRect l="-190909" t="-334286" r="-123060" b="-414286"/>
                          </a:stretch>
                        </a:blipFill>
                      </a:tcPr>
                    </a:tc>
                    <a:tc>
                      <a:txBody>
                        <a:bodyPr/>
                        <a:lstStyle/>
                        <a:p>
                          <a:endParaRPr lang="en-US"/>
                        </a:p>
                      </a:txBody>
                      <a:tcPr anchor="ctr">
                        <a:blipFill rotWithShape="0">
                          <a:blip r:embed="rId2"/>
                          <a:stretch>
                            <a:fillRect l="-238113" t="-334286" r="-726" b="-414286"/>
                          </a:stretch>
                        </a:blipFill>
                      </a:tcPr>
                    </a:tc>
                  </a:tr>
                  <a:tr h="731203">
                    <a:tc>
                      <a:txBody>
                        <a:bodyPr/>
                        <a:lstStyle/>
                        <a:p>
                          <a:endParaRPr lang="en-US"/>
                        </a:p>
                      </a:txBody>
                      <a:tcPr>
                        <a:blipFill rotWithShape="0">
                          <a:blip r:embed="rId2"/>
                          <a:stretch>
                            <a:fillRect l="-116" t="-380000" r="-116977" b="-262500"/>
                          </a:stretch>
                        </a:blipFill>
                      </a:tcPr>
                    </a:tc>
                    <a:tc>
                      <a:txBody>
                        <a:bodyPr/>
                        <a:lstStyle/>
                        <a:p>
                          <a:endParaRPr lang="en-US"/>
                        </a:p>
                      </a:txBody>
                      <a:tcPr>
                        <a:blipFill rotWithShape="0">
                          <a:blip r:embed="rId2"/>
                          <a:stretch>
                            <a:fillRect l="-190909" t="-380000" r="-123060" b="-262500"/>
                          </a:stretch>
                        </a:blipFill>
                      </a:tcPr>
                    </a:tc>
                    <a:tc>
                      <a:txBody>
                        <a:bodyPr/>
                        <a:lstStyle/>
                        <a:p>
                          <a:pPr algn="ctr"/>
                          <a:r>
                            <a:rPr lang="en-US" sz="1400" dirty="0" smtClean="0"/>
                            <a:t>-1</a:t>
                          </a:r>
                          <a:endParaRPr lang="en-US" sz="1400" dirty="0"/>
                        </a:p>
                      </a:txBody>
                      <a:tcPr anchor="ctr"/>
                    </a:tc>
                  </a:tr>
                  <a:tr h="578041">
                    <a:tc>
                      <a:txBody>
                        <a:bodyPr/>
                        <a:lstStyle/>
                        <a:p>
                          <a:endParaRPr lang="en-US"/>
                        </a:p>
                      </a:txBody>
                      <a:tcPr>
                        <a:blipFill rotWithShape="0">
                          <a:blip r:embed="rId2"/>
                          <a:stretch>
                            <a:fillRect l="-116" t="-606316" r="-116977" b="-231579"/>
                          </a:stretch>
                        </a:blipFill>
                      </a:tcPr>
                    </a:tc>
                    <a:tc>
                      <a:txBody>
                        <a:bodyPr/>
                        <a:lstStyle/>
                        <a:p>
                          <a:endParaRPr lang="en-US"/>
                        </a:p>
                      </a:txBody>
                      <a:tcPr>
                        <a:blipFill rotWithShape="0">
                          <a:blip r:embed="rId2"/>
                          <a:stretch>
                            <a:fillRect l="-190909" t="-606316" r="-123060" b="-231579"/>
                          </a:stretch>
                        </a:blipFill>
                      </a:tcPr>
                    </a:tc>
                    <a:tc>
                      <a:txBody>
                        <a:bodyPr/>
                        <a:lstStyle/>
                        <a:p>
                          <a:endParaRPr lang="en-US"/>
                        </a:p>
                      </a:txBody>
                      <a:tcPr anchor="ctr">
                        <a:blipFill rotWithShape="0">
                          <a:blip r:embed="rId2"/>
                          <a:stretch>
                            <a:fillRect l="-238113" t="-606316" r="-726" b="-231579"/>
                          </a:stretch>
                        </a:blipFill>
                      </a:tcPr>
                    </a:tc>
                  </a:tr>
                  <a:tr h="552234">
                    <a:tc>
                      <a:txBody>
                        <a:bodyPr/>
                        <a:lstStyle/>
                        <a:p>
                          <a:endParaRPr lang="en-US"/>
                        </a:p>
                      </a:txBody>
                      <a:tcPr>
                        <a:blipFill rotWithShape="0">
                          <a:blip r:embed="rId2"/>
                          <a:stretch>
                            <a:fillRect l="-116" t="-745556" r="-116977" b="-144444"/>
                          </a:stretch>
                        </a:blipFill>
                      </a:tcPr>
                    </a:tc>
                    <a:tc>
                      <a:txBody>
                        <a:bodyPr/>
                        <a:lstStyle/>
                        <a:p>
                          <a:endParaRPr lang="en-US"/>
                        </a:p>
                      </a:txBody>
                      <a:tcPr>
                        <a:blipFill rotWithShape="0">
                          <a:blip r:embed="rId2"/>
                          <a:stretch>
                            <a:fillRect l="-190909" t="-745556" r="-123060" b="-144444"/>
                          </a:stretch>
                        </a:blipFill>
                      </a:tcPr>
                    </a:tc>
                    <a:tc>
                      <a:txBody>
                        <a:bodyPr/>
                        <a:lstStyle/>
                        <a:p>
                          <a:endParaRPr lang="en-US"/>
                        </a:p>
                      </a:txBody>
                      <a:tcPr anchor="ctr">
                        <a:blipFill rotWithShape="0">
                          <a:blip r:embed="rId2"/>
                          <a:stretch>
                            <a:fillRect l="-238113" t="-745556" r="-726" b="-144444"/>
                          </a:stretch>
                        </a:blipFill>
                      </a:tcPr>
                    </a:tc>
                  </a:tr>
                  <a:tr h="776288">
                    <a:tc>
                      <a:txBody>
                        <a:bodyPr/>
                        <a:lstStyle/>
                        <a:p>
                          <a:endParaRPr lang="en-US"/>
                        </a:p>
                      </a:txBody>
                      <a:tcPr>
                        <a:blipFill rotWithShape="0">
                          <a:blip r:embed="rId2"/>
                          <a:stretch>
                            <a:fillRect l="-116" t="-594531"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4531"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55</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a:t>
            </a:r>
            <a:r>
              <a:rPr lang="en-US" dirty="0" smtClean="0"/>
              <a:t>Error.</a:t>
            </a:r>
            <a:endParaRPr lang="en-US" dirty="0" smtClean="0"/>
          </a:p>
          <a:p>
            <a:endParaRPr lang="en-US" dirty="0"/>
          </a:p>
          <a:p>
            <a:r>
              <a:rPr lang="en-US" dirty="0" smtClean="0"/>
              <a:t>There are many alternative methods which address how to set or adjust the learning rate, using the derivative or second derivatives and or the momentum. To be discussed in the next </a:t>
            </a:r>
            <a:r>
              <a:rPr lang="en-US" dirty="0" smtClean="0"/>
              <a:t>lectures.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57</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5" name="Picture 4">
            <a:extLst>
              <a:ext uri="{FF2B5EF4-FFF2-40B4-BE49-F238E27FC236}">
                <a16:creationId xmlns:a16="http://schemas.microsoft.com/office/drawing/2014/main" xmlns=""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a:t>
            </a:r>
            <a:r>
              <a:rPr lang="en-US" dirty="0" smtClean="0"/>
              <a:t>minimum.</a:t>
            </a:r>
            <a:endParaRPr lang="en-US" dirty="0" smtClean="0"/>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61</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a:t>
            </a:r>
            <a:r>
              <a:rPr lang="en-US" dirty="0" smtClean="0"/>
              <a:t>loss </a:t>
            </a:r>
            <a:r>
              <a:rPr lang="en-US" dirty="0" smtClean="0"/>
              <a:t>function to derive the derivatives: </a:t>
            </a:r>
          </a:p>
          <a:p>
            <a:pPr lvl="0"/>
            <a:endParaRPr lang="en-US" dirty="0"/>
          </a:p>
          <a:p>
            <a:pPr lvl="0"/>
            <a:endParaRPr lang="en-US" dirty="0" smtClean="0"/>
          </a:p>
          <a:p>
            <a:pPr lvl="0"/>
            <a:endParaRPr lang="en-US" dirty="0"/>
          </a:p>
          <a:p>
            <a:pPr lvl="0"/>
            <a:r>
              <a:rPr lang="en-US" dirty="0"/>
              <a:t>w</a:t>
            </a:r>
            <a:r>
              <a:rPr lang="en-US" dirty="0" smtClean="0"/>
              <a:t>hich </a:t>
            </a:r>
            <a:r>
              <a:rPr lang="en-US" dirty="0" smtClean="0"/>
              <a:t>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mc:Choice xmlns:a14="http://schemas.microsoft.com/office/drawing/2010/main" Requires="a14">
          <p:sp>
            <p:nvSpPr>
              <p:cNvPr id="5" name="Rectangle 4"/>
              <p:cNvSpPr/>
              <p:nvPr/>
            </p:nvSpPr>
            <p:spPr>
              <a:xfrm>
                <a:off x="1088132" y="1157538"/>
                <a:ext cx="5694123"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1088132" y="4026802"/>
                <a:ext cx="6077946" cy="10196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a:t>
            </a:r>
            <a:r>
              <a:rPr lang="en-US" dirty="0" smtClean="0"/>
              <a:t>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72</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mc:Choice xmlns:a14="http://schemas.microsoft.com/office/drawing/2010/main"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901" y="1852482"/>
            <a:ext cx="6172198" cy="4114800"/>
          </a:xfr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pic>
        <p:nvPicPr>
          <p:cNvPr id="20"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62366" y="1389225"/>
            <a:ext cx="6172198" cy="4114800"/>
          </a:xfrm>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mc:AlternateContent xmlns:mc="http://schemas.openxmlformats.org/markup-compatibility/2006">
        <mc:Choice xmlns:a14="http://schemas.microsoft.com/office/drawing/2010/main"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5"/>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a:t>
            </a:r>
            <a:r>
              <a:rPr lang="en-US" dirty="0" smtClean="0">
                <a:latin typeface="Karla" charset="0"/>
                <a:ea typeface="Karla" charset="0"/>
                <a:cs typeface="Karla" charset="0"/>
              </a:rPr>
              <a:t>learn W1</a:t>
            </a:r>
            <a:r>
              <a:rPr lang="en-US" dirty="0" smtClean="0">
                <a:latin typeface="Karla" charset="0"/>
                <a:ea typeface="Karla" charset="0"/>
                <a:cs typeface="Karla" charset="0"/>
              </a:rPr>
              <a:t>,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22563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80</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567033" y="3525811"/>
            <a:ext cx="3510572" cy="680314"/>
            <a:chOff x="2567033" y="3525811"/>
            <a:chExt cx="3510572" cy="680314"/>
          </a:xfrm>
        </p:grpSpPr>
        <mc:AlternateContent xmlns:mc="http://schemas.openxmlformats.org/markup-compatibility/2006" xmlns:a14="http://schemas.microsoft.com/office/drawing/2010/main">
          <mc:Choice Requires="a14">
            <p:sp>
              <p:nvSpPr>
                <p:cNvPr id="39" name="TextBox 38"/>
                <p:cNvSpPr txBox="1"/>
                <p:nvPr/>
              </p:nvSpPr>
              <p:spPr>
                <a:xfrm>
                  <a:off x="2567033" y="3525811"/>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567033" y="3525811"/>
                  <a:ext cx="1553494" cy="680314"/>
                </a:xfrm>
                <a:prstGeom prst="rect">
                  <a:avLst/>
                </a:prstGeom>
                <a:blipFill rotWithShape="0">
                  <a:blip r:embed="rId8"/>
                  <a:stretch>
                    <a:fillRect/>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derivatives (forward mode</a:t>
            </a:r>
            <a:r>
              <a:rPr lang="en-US" dirty="0" smtClean="0"/>
              <a:t>): X={</a:t>
            </a:r>
            <a:r>
              <a:rPr lang="en-US" dirty="0"/>
              <a:t>3</a:t>
            </a:r>
            <a:r>
              <a:rPr lang="en-US" dirty="0" smtClean="0"/>
              <a:t>}, y=1, W=3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82</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104074943"/>
                  </p:ext>
                </p:extLst>
              </p:nvPr>
            </p:nvGraphicFramePr>
            <p:xfrm>
              <a:off x="1103025" y="983807"/>
              <a:ext cx="9356087" cy="5230338"/>
            </p:xfrm>
            <a:graphic>
              <a:graphicData uri="http://schemas.openxmlformats.org/drawingml/2006/table">
                <a:tbl>
                  <a:tblPr firstRow="1" bandRow="1">
                    <a:tableStyleId>{073A0DAA-6AF3-43AB-8588-CEC1D06C72B9}</a:tableStyleId>
                  </a:tblPr>
                  <a:tblGrid>
                    <a:gridCol w="2369121"/>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104074943"/>
                  </p:ext>
                </p:extLst>
              </p:nvPr>
            </p:nvGraphicFramePr>
            <p:xfrm>
              <a:off x="1103025" y="983807"/>
              <a:ext cx="9356087" cy="5230338"/>
            </p:xfrm>
            <a:graphic>
              <a:graphicData uri="http://schemas.openxmlformats.org/drawingml/2006/table">
                <a:tbl>
                  <a:tblPr firstRow="1" bandRow="1">
                    <a:tableStyleId>{073A0DAA-6AF3-43AB-8588-CEC1D06C72B9}</a:tableStyleId>
                  </a:tblPr>
                  <a:tblGrid>
                    <a:gridCol w="2369121"/>
                    <a:gridCol w="157112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912941"/>
                          </a:stretch>
                        </a:blipFill>
                      </a:tcPr>
                    </a:tc>
                  </a:tr>
                  <a:tr h="514712">
                    <a:tc>
                      <a:txBody>
                        <a:bodyPr/>
                        <a:lstStyle/>
                        <a:p>
                          <a:endParaRPr lang="en-US"/>
                        </a:p>
                      </a:txBody>
                      <a:tcPr anchor="ctr">
                        <a:blipFill rotWithShape="0">
                          <a:blip r:embed="rId2"/>
                          <a:stretch>
                            <a:fillRect l="-257" t="-102353" r="-295887" b="-812941"/>
                          </a:stretch>
                        </a:blipFill>
                      </a:tcPr>
                    </a:tc>
                    <a:tc>
                      <a:txBody>
                        <a:bodyPr/>
                        <a:lstStyle/>
                        <a:p>
                          <a:endParaRPr lang="en-US"/>
                        </a:p>
                      </a:txBody>
                      <a:tcPr>
                        <a:blipFill rotWithShape="0">
                          <a:blip r:embed="rId2"/>
                          <a:stretch>
                            <a:fillRect l="-151163" t="-102353" r="-346124" b="-812941"/>
                          </a:stretch>
                        </a:blipFill>
                      </a:tcPr>
                    </a:tc>
                    <a:tc>
                      <a:txBody>
                        <a:bodyPr/>
                        <a:lstStyle/>
                        <a:p>
                          <a:endParaRPr lang="en-US"/>
                        </a:p>
                      </a:txBody>
                      <a:tcPr anchor="ctr">
                        <a:blipFill rotWithShape="0">
                          <a:blip r:embed="rId2"/>
                          <a:stretch>
                            <a:fillRect l="-218919" t="-102353" r="-201689" b="-81294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r>
                  <a:tr h="551246">
                    <a:tc>
                      <a:txBody>
                        <a:bodyPr/>
                        <a:lstStyle/>
                        <a:p>
                          <a:endParaRPr lang="en-US"/>
                        </a:p>
                      </a:txBody>
                      <a:tcPr anchor="ctr">
                        <a:blipFill rotWithShape="0">
                          <a:blip r:embed="rId2"/>
                          <a:stretch>
                            <a:fillRect l="-257" t="-191111" r="-295887" b="-667778"/>
                          </a:stretch>
                        </a:blipFill>
                      </a:tcPr>
                    </a:tc>
                    <a:tc>
                      <a:txBody>
                        <a:bodyPr/>
                        <a:lstStyle/>
                        <a:p>
                          <a:endParaRPr lang="en-US"/>
                        </a:p>
                      </a:txBody>
                      <a:tcPr>
                        <a:blipFill rotWithShape="0">
                          <a:blip r:embed="rId2"/>
                          <a:stretch>
                            <a:fillRect l="-151163" t="-191111" r="-346124" b="-667778"/>
                          </a:stretch>
                        </a:blipFill>
                      </a:tcPr>
                    </a:tc>
                    <a:tc>
                      <a:txBody>
                        <a:bodyPr/>
                        <a:lstStyle/>
                        <a:p>
                          <a:endParaRPr lang="en-US"/>
                        </a:p>
                      </a:txBody>
                      <a:tcPr anchor="ctr">
                        <a:blipFill rotWithShape="0">
                          <a:blip r:embed="rId2"/>
                          <a:stretch>
                            <a:fillRect l="-218919" t="-191111" r="-201689" b="-667778"/>
                          </a:stretch>
                        </a:blipFill>
                      </a:tcPr>
                    </a:tc>
                    <a:tc>
                      <a:txBody>
                        <a:bodyPr/>
                        <a:lstStyle/>
                        <a:p>
                          <a:endParaRPr lang="en-US"/>
                        </a:p>
                      </a:txBody>
                      <a:tcPr anchor="ctr">
                        <a:blipFill rotWithShape="0">
                          <a:blip r:embed="rId2"/>
                          <a:stretch>
                            <a:fillRect l="-317845" t="-191111" r="-101010" b="-667778"/>
                          </a:stretch>
                        </a:blipFill>
                      </a:tcPr>
                    </a:tc>
                    <a:tc>
                      <a:txBody>
                        <a:bodyPr/>
                        <a:lstStyle/>
                        <a:p>
                          <a:endParaRPr lang="en-US"/>
                        </a:p>
                      </a:txBody>
                      <a:tcPr anchor="ctr">
                        <a:blipFill rotWithShape="0">
                          <a:blip r:embed="rId2"/>
                          <a:stretch>
                            <a:fillRect l="-419257" t="-191111" r="-1351" b="-667778"/>
                          </a:stretch>
                        </a:blipFill>
                      </a:tcPr>
                    </a:tc>
                  </a:tr>
                  <a:tr h="551246">
                    <a:tc>
                      <a:txBody>
                        <a:bodyPr/>
                        <a:lstStyle/>
                        <a:p>
                          <a:endParaRPr lang="en-US"/>
                        </a:p>
                      </a:txBody>
                      <a:tcPr anchor="ctr">
                        <a:blipFill rotWithShape="0">
                          <a:blip r:embed="rId2"/>
                          <a:stretch>
                            <a:fillRect l="-257" t="-287912" r="-295887" b="-560440"/>
                          </a:stretch>
                        </a:blipFill>
                      </a:tcPr>
                    </a:tc>
                    <a:tc>
                      <a:txBody>
                        <a:bodyPr/>
                        <a:lstStyle/>
                        <a:p>
                          <a:endParaRPr lang="en-US"/>
                        </a:p>
                      </a:txBody>
                      <a:tcPr>
                        <a:blipFill rotWithShape="0">
                          <a:blip r:embed="rId2"/>
                          <a:stretch>
                            <a:fillRect l="-151163" t="-287912" r="-346124" b="-560440"/>
                          </a:stretch>
                        </a:blipFill>
                      </a:tcPr>
                    </a:tc>
                    <a:tc>
                      <a:txBody>
                        <a:bodyPr/>
                        <a:lstStyle/>
                        <a:p>
                          <a:endParaRPr lang="en-US"/>
                        </a:p>
                      </a:txBody>
                      <a:tcPr anchor="ctr">
                        <a:blipFill rotWithShape="0">
                          <a:blip r:embed="rId2"/>
                          <a:stretch>
                            <a:fillRect l="-218919" t="-287912" r="-201689" b="-560440"/>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87912" r="-1351" b="-560440"/>
                          </a:stretch>
                        </a:blipFill>
                      </a:tcPr>
                    </a:tc>
                  </a:tr>
                  <a:tr h="633993">
                    <a:tc>
                      <a:txBody>
                        <a:bodyPr/>
                        <a:lstStyle/>
                        <a:p>
                          <a:endParaRPr lang="en-US"/>
                        </a:p>
                      </a:txBody>
                      <a:tcPr anchor="ctr">
                        <a:blipFill rotWithShape="0">
                          <a:blip r:embed="rId2"/>
                          <a:stretch>
                            <a:fillRect l="-257" t="-339423" r="-295887" b="-390385"/>
                          </a:stretch>
                        </a:blipFill>
                      </a:tcPr>
                    </a:tc>
                    <a:tc>
                      <a:txBody>
                        <a:bodyPr/>
                        <a:lstStyle/>
                        <a:p>
                          <a:endParaRPr lang="en-US"/>
                        </a:p>
                      </a:txBody>
                      <a:tcPr>
                        <a:blipFill rotWithShape="0">
                          <a:blip r:embed="rId2"/>
                          <a:stretch>
                            <a:fillRect l="-151163" t="-339423" r="-346124" b="-390385"/>
                          </a:stretch>
                        </a:blipFill>
                      </a:tcPr>
                    </a:tc>
                    <a:tc>
                      <a:txBody>
                        <a:bodyPr/>
                        <a:lstStyle/>
                        <a:p>
                          <a:endParaRPr lang="en-US"/>
                        </a:p>
                      </a:txBody>
                      <a:tcPr anchor="ctr">
                        <a:blipFill rotWithShape="0">
                          <a:blip r:embed="rId2"/>
                          <a:stretch>
                            <a:fillRect l="-218919" t="-339423" r="-201689" b="-390385"/>
                          </a:stretch>
                        </a:blipFill>
                      </a:tcPr>
                    </a:tc>
                    <a:tc>
                      <a:txBody>
                        <a:bodyPr/>
                        <a:lstStyle/>
                        <a:p>
                          <a:endParaRPr lang="en-US"/>
                        </a:p>
                      </a:txBody>
                      <a:tcPr anchor="ctr">
                        <a:blipFill rotWithShape="0">
                          <a:blip r:embed="rId2"/>
                          <a:stretch>
                            <a:fillRect l="-317845" t="-339423" r="-101010" b="-390385"/>
                          </a:stretch>
                        </a:blipFill>
                      </a:tcPr>
                    </a:tc>
                    <a:tc>
                      <a:txBody>
                        <a:bodyPr/>
                        <a:lstStyle/>
                        <a:p>
                          <a:endParaRPr lang="en-US"/>
                        </a:p>
                      </a:txBody>
                      <a:tcPr anchor="ctr">
                        <a:blipFill rotWithShape="0">
                          <a:blip r:embed="rId2"/>
                          <a:stretch>
                            <a:fillRect l="-419257" t="-339423" r="-1351" b="-390385"/>
                          </a:stretch>
                        </a:blipFill>
                      </a:tcPr>
                    </a:tc>
                  </a:tr>
                  <a:tr h="726313">
                    <a:tc>
                      <a:txBody>
                        <a:bodyPr/>
                        <a:lstStyle/>
                        <a:p>
                          <a:endParaRPr lang="en-US"/>
                        </a:p>
                      </a:txBody>
                      <a:tcPr anchor="ctr">
                        <a:blipFill rotWithShape="0">
                          <a:blip r:embed="rId2"/>
                          <a:stretch>
                            <a:fillRect l="-257" t="-384034" r="-295887" b="-241176"/>
                          </a:stretch>
                        </a:blipFill>
                      </a:tcPr>
                    </a:tc>
                    <a:tc>
                      <a:txBody>
                        <a:bodyPr/>
                        <a:lstStyle/>
                        <a:p>
                          <a:endParaRPr lang="en-US"/>
                        </a:p>
                      </a:txBody>
                      <a:tcPr>
                        <a:blipFill rotWithShape="0">
                          <a:blip r:embed="rId2"/>
                          <a:stretch>
                            <a:fillRect l="-151163" t="-384034" r="-346124" b="-241176"/>
                          </a:stretch>
                        </a:blipFill>
                      </a:tcPr>
                    </a:tc>
                    <a:tc>
                      <a:txBody>
                        <a:bodyPr/>
                        <a:lstStyle/>
                        <a:p>
                          <a:endParaRPr lang="en-US"/>
                        </a:p>
                      </a:txBody>
                      <a:tcPr anchor="ctr">
                        <a:blipFill rotWithShape="0">
                          <a:blip r:embed="rId2"/>
                          <a:stretch>
                            <a:fillRect l="-218919" t="-384034" r="-201689" b="-241176"/>
                          </a:stretch>
                        </a:blipFill>
                      </a:tcPr>
                    </a:tc>
                    <a:tc>
                      <a:txBody>
                        <a:bodyPr/>
                        <a:lstStyle/>
                        <a:p>
                          <a:endParaRPr lang="en-US"/>
                        </a:p>
                      </a:txBody>
                      <a:tcPr anchor="ctr">
                        <a:blipFill rotWithShape="0">
                          <a:blip r:embed="rId2"/>
                          <a:stretch>
                            <a:fillRect l="-317845" t="-384034" r="-101010" b="-241176"/>
                          </a:stretch>
                        </a:blipFill>
                      </a:tcPr>
                    </a:tc>
                    <a:tc>
                      <a:txBody>
                        <a:bodyPr/>
                        <a:lstStyle/>
                        <a:p>
                          <a:endParaRPr lang="en-US"/>
                        </a:p>
                      </a:txBody>
                      <a:tcPr anchor="ctr">
                        <a:blipFill rotWithShape="0">
                          <a:blip r:embed="rId2"/>
                          <a:stretch>
                            <a:fillRect l="-419257" t="-384034" r="-1351" b="-241176"/>
                          </a:stretch>
                        </a:blipFill>
                      </a:tcPr>
                    </a:tc>
                  </a:tr>
                  <a:tr h="552234">
                    <a:tc>
                      <a:txBody>
                        <a:bodyPr/>
                        <a:lstStyle/>
                        <a:p>
                          <a:endParaRPr lang="en-US"/>
                        </a:p>
                      </a:txBody>
                      <a:tcPr anchor="ctr">
                        <a:blipFill rotWithShape="0">
                          <a:blip r:embed="rId2"/>
                          <a:stretch>
                            <a:fillRect l="-257" t="-632967" r="-295887" b="-215385"/>
                          </a:stretch>
                        </a:blipFill>
                      </a:tcPr>
                    </a:tc>
                    <a:tc>
                      <a:txBody>
                        <a:bodyPr/>
                        <a:lstStyle/>
                        <a:p>
                          <a:endParaRPr lang="en-US"/>
                        </a:p>
                      </a:txBody>
                      <a:tcPr>
                        <a:blipFill rotWithShape="0">
                          <a:blip r:embed="rId2"/>
                          <a:stretch>
                            <a:fillRect l="-151163" t="-632967" r="-346124" b="-215385"/>
                          </a:stretch>
                        </a:blipFill>
                      </a:tcPr>
                    </a:tc>
                    <a:tc>
                      <a:txBody>
                        <a:bodyPr/>
                        <a:lstStyle/>
                        <a:p>
                          <a:endParaRPr lang="en-US"/>
                        </a:p>
                      </a:txBody>
                      <a:tcPr anchor="ctr">
                        <a:blipFill rotWithShape="0">
                          <a:blip r:embed="rId2"/>
                          <a:stretch>
                            <a:fillRect l="-218919" t="-632967" r="-201689" b="-215385"/>
                          </a:stretch>
                        </a:blipFill>
                      </a:tcPr>
                    </a:tc>
                    <a:tc>
                      <a:txBody>
                        <a:bodyPr/>
                        <a:lstStyle/>
                        <a:p>
                          <a:endParaRPr lang="en-US"/>
                        </a:p>
                      </a:txBody>
                      <a:tcPr anchor="ctr">
                        <a:blipFill rotWithShape="0">
                          <a:blip r:embed="rId2"/>
                          <a:stretch>
                            <a:fillRect l="-317845" t="-632967" r="-101010" b="-215385"/>
                          </a:stretch>
                        </a:blipFill>
                      </a:tcPr>
                    </a:tc>
                    <a:tc>
                      <a:txBody>
                        <a:bodyPr/>
                        <a:lstStyle/>
                        <a:p>
                          <a:endParaRPr lang="en-US"/>
                        </a:p>
                      </a:txBody>
                      <a:tcPr anchor="ctr">
                        <a:blipFill rotWithShape="0">
                          <a:blip r:embed="rId2"/>
                          <a:stretch>
                            <a:fillRect l="-419257" t="-632967" r="-1351" b="-215385"/>
                          </a:stretch>
                        </a:blipFill>
                      </a:tcPr>
                    </a:tc>
                  </a:tr>
                  <a:tr h="1182434">
                    <a:tc>
                      <a:txBody>
                        <a:bodyPr/>
                        <a:lstStyle/>
                        <a:p>
                          <a:endParaRPr lang="en-US"/>
                        </a:p>
                      </a:txBody>
                      <a:tcPr anchor="ctr">
                        <a:blipFill rotWithShape="0">
                          <a:blip r:embed="rId2"/>
                          <a:stretch>
                            <a:fillRect l="-257" t="-343814" r="-295887" b="-1031"/>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343814" r="-101010" b="-103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83</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436935" y="3697236"/>
            <a:ext cx="1868330" cy="605481"/>
            <a:chOff x="3630432" y="3551878"/>
            <a:chExt cx="1868330" cy="605481"/>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630432" y="3668530"/>
                  <a:ext cx="1251433"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endParaRPr lang="en-US" dirty="0">
                    <a:solidFill>
                      <a:schemeClr val="tx1">
                        <a:lumMod val="75000"/>
                        <a:lumOff val="2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3630432" y="3668530"/>
                  <a:ext cx="1251433" cy="369332"/>
                </a:xfrm>
                <a:prstGeom prst="rect">
                  <a:avLst/>
                </a:prstGeom>
                <a:blipFill rotWithShape="0">
                  <a:blip r:embed="rId4"/>
                  <a:stretch>
                    <a:fillRect l="-976" b="-11667"/>
                  </a:stretch>
                </a:blipFill>
              </p:spPr>
              <p:txBody>
                <a:bodyPr/>
                <a:lstStyle/>
                <a:p>
                  <a:r>
                    <a:rPr lang="en-US">
                      <a:noFill/>
                    </a:rPr>
                    <a:t> </a:t>
                  </a:r>
                </a:p>
              </p:txBody>
            </p:sp>
          </mc:Fallback>
        </mc:AlternateContent>
      </p:grpSp>
      <p:grpSp>
        <p:nvGrpSpPr>
          <p:cNvPr id="64" name="Group 63"/>
          <p:cNvGrpSpPr/>
          <p:nvPr/>
        </p:nvGrpSpPr>
        <p:grpSpPr>
          <a:xfrm>
            <a:off x="1339232" y="2469356"/>
            <a:ext cx="2006248" cy="605481"/>
            <a:chOff x="2800531" y="2798805"/>
            <a:chExt cx="2006248" cy="605481"/>
          </a:xfrm>
        </p:grpSpPr>
        <mc:AlternateContent xmlns:mc="http://schemas.openxmlformats.org/markup-compatibility/2006">
          <mc:Choice xmlns:a14="http://schemas.microsoft.com/office/drawing/2010/main"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00531" y="2955813"/>
                  <a:ext cx="1400768"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00531" y="2955813"/>
                  <a:ext cx="1400768" cy="415755"/>
                </a:xfrm>
                <a:prstGeom prst="rect">
                  <a:avLst/>
                </a:prstGeom>
                <a:blipFill rotWithShape="0">
                  <a:blip r:embed="rId6"/>
                  <a:stretch>
                    <a:fillRect l="-435" b="-10294"/>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mc:Choice xmlns:a14="http://schemas.microsoft.com/office/drawing/2010/main"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p:cNvSpPr/>
                <p:nvPr/>
              </p:nvSpPr>
              <p:spPr>
                <a:xfrm>
                  <a:off x="7343542" y="3885683"/>
                  <a:ext cx="3464345" cy="64594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0"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mc:Choice xmlns:a14="http://schemas.microsoft.com/office/drawing/2010/main"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ectangle 59"/>
                <p:cNvSpPr/>
                <p:nvPr/>
              </p:nvSpPr>
              <p:spPr>
                <a:xfrm>
                  <a:off x="4911218" y="4169512"/>
                  <a:ext cx="2516138" cy="64594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0" name="Rectangle 69"/>
              <p:cNvSpPr/>
              <p:nvPr/>
            </p:nvSpPr>
            <p:spPr>
              <a:xfrm>
                <a:off x="5317220" y="5555149"/>
                <a:ext cx="5989460" cy="64594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0"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84</a:t>
            </a:fld>
            <a:endParaRPr lang="en-US"/>
          </a:p>
        </p:txBody>
      </p:sp>
      <p:grpSp>
        <p:nvGrpSpPr>
          <p:cNvPr id="79" name="Group 78"/>
          <p:cNvGrpSpPr/>
          <p:nvPr/>
        </p:nvGrpSpPr>
        <p:grpSpPr>
          <a:xfrm>
            <a:off x="2132862" y="1547078"/>
            <a:ext cx="8470116" cy="2479513"/>
            <a:chOff x="3193036" y="1798870"/>
            <a:chExt cx="8470116" cy="2479513"/>
          </a:xfrm>
        </p:grpSpPr>
        <p:grpSp>
          <p:nvGrpSpPr>
            <p:cNvPr id="11" name="Group 10"/>
            <p:cNvGrpSpPr/>
            <p:nvPr/>
          </p:nvGrpSpPr>
          <p:grpSpPr>
            <a:xfrm>
              <a:off x="3193036" y="1798870"/>
              <a:ext cx="4987688" cy="2479513"/>
              <a:chOff x="2777549" y="2141459"/>
              <a:chExt cx="4987688" cy="2479513"/>
            </a:xfrm>
          </p:grpSpPr>
          <mc:AlternateContent xmlns:mc="http://schemas.openxmlformats.org/markup-compatibility/2006">
            <mc:Choice xmlns:a14="http://schemas.microsoft.com/office/drawing/2010/main" Requires="a14">
              <p:sp>
                <p:nvSpPr>
                  <p:cNvPr id="22" name="TextBox 21"/>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23" name="Rectangle 22"/>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a:stCxn id="22" idx="1"/>
                <a:endCxn id="23" idx="1"/>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2" idx="1"/>
                <a:endCxn id="52" idx="1"/>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5333075" y="2598659"/>
                <a:ext cx="2130481" cy="1565113"/>
                <a:chOff x="7172934" y="2505575"/>
                <a:chExt cx="2130481" cy="1565113"/>
              </a:xfrm>
            </p:grpSpPr>
            <p:cxnSp>
              <p:nvCxnSpPr>
                <p:cNvPr id="28" name="Straight Arrow Connector 27"/>
                <p:cNvCxnSpPr>
                  <a:stCxn id="52" idx="3"/>
                  <a:endCxn id="48" idx="1"/>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3" idx="3"/>
                  <a:endCxn id="48" idx="1"/>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Rectangle 47"/>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p:sp>
                  <p:nvSpPr>
                    <p:cNvPr id="48" name="Rectangle 47"/>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52" name="Rectangle 51"/>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64" name="Straight Arrow Connector 63"/>
              <p:cNvCxnSpPr>
                <a:stCxn id="48" idx="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77" name="Rectangle 76"/>
                <p:cNvSpPr/>
                <p:nvPr/>
              </p:nvSpPr>
              <p:spPr>
                <a:xfrm>
                  <a:off x="8180724" y="2815943"/>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p:sp>
              <p:nvSpPr>
                <p:cNvPr id="77" name="Rectangle 76"/>
                <p:cNvSpPr>
                  <a:spLocks noRot="1" noChangeAspect="1" noMove="1" noResize="1" noEditPoints="1" noAdjustHandles="1" noChangeArrowheads="1" noChangeShapeType="1" noTextEdit="1"/>
                </p:cNvSpPr>
                <p:nvPr/>
              </p:nvSpPr>
              <p:spPr>
                <a:xfrm>
                  <a:off x="8180724" y="2815943"/>
                  <a:ext cx="3482428" cy="646331"/>
                </a:xfrm>
                <a:prstGeom prst="rect">
                  <a:avLst/>
                </a:prstGeom>
                <a:blipFill rotWithShape="0">
                  <a:blip r:embed="rId4"/>
                  <a:stretch>
                    <a:fillRect t="-55660" b="-2641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0" name="Rectangle 79"/>
              <p:cNvSpPr/>
              <p:nvPr/>
            </p:nvSpPr>
            <p:spPr>
              <a:xfrm>
                <a:off x="6446327" y="4686122"/>
                <a:ext cx="674223"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den>
                      </m:f>
                    </m:oMath>
                  </m:oMathPara>
                </a14:m>
                <a:endParaRPr lang="en-US" dirty="0" smtClean="0"/>
              </a:p>
            </p:txBody>
          </p:sp>
        </mc:Choice>
        <mc:Fallback>
          <p:sp>
            <p:nvSpPr>
              <p:cNvPr id="80" name="Rectangle 79"/>
              <p:cNvSpPr>
                <a:spLocks noRot="1" noChangeAspect="1" noMove="1" noResize="1" noEditPoints="1" noAdjustHandles="1" noChangeArrowheads="1" noChangeShapeType="1" noTextEdit="1"/>
              </p:cNvSpPr>
              <p:nvPr/>
            </p:nvSpPr>
            <p:spPr>
              <a:xfrm>
                <a:off x="6446327" y="4686122"/>
                <a:ext cx="674223" cy="66499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Rectangle 80"/>
              <p:cNvSpPr/>
              <p:nvPr/>
            </p:nvSpPr>
            <p:spPr>
              <a:xfrm>
                <a:off x="3165947" y="4447602"/>
                <a:ext cx="1887375"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m:t>
                              </m:r>
                            </m:sub>
                          </m:sSub>
                        </m:den>
                      </m:f>
                      <m:r>
                        <a:rPr lang="en-US" b="0" i="1" smtClean="0">
                          <a:latin typeface="Cambria Math" charset="0"/>
                        </a:rPr>
                        <m:t>=</m:t>
                      </m:r>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den>
                      </m:f>
                      <m:f>
                        <m:fPr>
                          <m:ctrlPr>
                            <a:rPr lang="en-US" b="0" i="1" smtClean="0">
                              <a:latin typeface="Cambria Math" charset="0"/>
                            </a:rPr>
                          </m:ctrlPr>
                        </m:fPr>
                        <m:num>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m:t>
                              </m:r>
                            </m:sub>
                          </m:sSub>
                        </m:den>
                      </m:f>
                    </m:oMath>
                  </m:oMathPara>
                </a14:m>
                <a:endParaRPr lang="en-US" dirty="0" smtClean="0"/>
              </a:p>
            </p:txBody>
          </p:sp>
        </mc:Choice>
        <mc:Fallback>
          <p:sp>
            <p:nvSpPr>
              <p:cNvPr id="81" name="Rectangle 80"/>
              <p:cNvSpPr>
                <a:spLocks noRot="1" noChangeAspect="1" noMove="1" noResize="1" noEditPoints="1" noAdjustHandles="1" noChangeArrowheads="1" noChangeShapeType="1" noTextEdit="1"/>
              </p:cNvSpPr>
              <p:nvPr/>
            </p:nvSpPr>
            <p:spPr>
              <a:xfrm>
                <a:off x="3165947" y="4447602"/>
                <a:ext cx="1887375" cy="66499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Rectangle 81"/>
              <p:cNvSpPr/>
              <p:nvPr/>
            </p:nvSpPr>
            <p:spPr>
              <a:xfrm>
                <a:off x="3165946" y="5325813"/>
                <a:ext cx="1882054"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den>
                      </m:f>
                      <m:r>
                        <a:rPr lang="en-US" b="0" i="1" smtClean="0">
                          <a:latin typeface="Cambria Math" charset="0"/>
                        </a:rPr>
                        <m:t>=</m:t>
                      </m:r>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den>
                      </m:f>
                      <m:f>
                        <m:fPr>
                          <m:ctrlPr>
                            <a:rPr lang="en-US" b="0" i="1" smtClean="0">
                              <a:latin typeface="Cambria Math" charset="0"/>
                            </a:rPr>
                          </m:ctrlPr>
                        </m:fPr>
                        <m:num>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den>
                      </m:f>
                    </m:oMath>
                  </m:oMathPara>
                </a14:m>
                <a:endParaRPr lang="en-US" dirty="0" smtClean="0"/>
              </a:p>
            </p:txBody>
          </p:sp>
        </mc:Choice>
        <mc:Fallback>
          <p:sp>
            <p:nvSpPr>
              <p:cNvPr id="82" name="Rectangle 81"/>
              <p:cNvSpPr>
                <a:spLocks noRot="1" noChangeAspect="1" noMove="1" noResize="1" noEditPoints="1" noAdjustHandles="1" noChangeArrowheads="1" noChangeShapeType="1" noTextEdit="1"/>
              </p:cNvSpPr>
              <p:nvPr/>
            </p:nvSpPr>
            <p:spPr>
              <a:xfrm>
                <a:off x="3165946" y="5325813"/>
                <a:ext cx="1882054" cy="664990"/>
              </a:xfrm>
              <a:prstGeom prst="rect">
                <a:avLst/>
              </a:prstGeom>
              <a:blipFill rotWithShape="0">
                <a:blip r:embed="rId7"/>
                <a:stretch>
                  <a:fillRect/>
                </a:stretch>
              </a:blipFill>
            </p:spPr>
            <p:txBody>
              <a:bodyPr/>
              <a:lstStyle/>
              <a:p>
                <a:r>
                  <a:rPr lang="en-US">
                    <a:noFill/>
                  </a:rPr>
                  <a:t> </a:t>
                </a:r>
              </a:p>
            </p:txBody>
          </p:sp>
        </mc:Fallback>
      </mc:AlternateContent>
      <p:cxnSp>
        <p:nvCxnSpPr>
          <p:cNvPr id="85" name="Straight Arrow Connector 84"/>
          <p:cNvCxnSpPr/>
          <p:nvPr/>
        </p:nvCxnSpPr>
        <p:spPr>
          <a:xfrm flipH="1" flipV="1">
            <a:off x="5198216" y="4790689"/>
            <a:ext cx="1097896" cy="3219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5198216" y="5149598"/>
            <a:ext cx="1097896" cy="50871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85</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86</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More on reverse mode</a:t>
            </a:r>
          </a:p>
          <a:p>
            <a:pPr marL="457200" indent="-342900">
              <a:spcBef>
                <a:spcPts val="1000"/>
              </a:spcBef>
              <a:buSzPts val="1800"/>
              <a:buFont typeface="Arial"/>
              <a:buAutoNum type="arabicPeriod"/>
            </a:pPr>
            <a:r>
              <a:rPr lang="en-US" sz="2400" smtClean="0"/>
              <a:t>Design choices </a:t>
            </a:r>
            <a:endParaRPr lang="en" sz="2400" dirty="0"/>
          </a:p>
        </p:txBody>
      </p:sp>
    </p:spTree>
    <p:extLst>
      <p:ext uri="{BB962C8B-B14F-4D97-AF65-F5344CB8AC3E}">
        <p14:creationId xmlns:p14="http://schemas.microsoft.com/office/powerpoint/2010/main" val="2070674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10144</TotalTime>
  <Words>5390</Words>
  <Application>Microsoft Macintosh PowerPoint</Application>
  <PresentationFormat>Widescreen</PresentationFormat>
  <Paragraphs>853</Paragraphs>
  <Slides>86</Slides>
  <Notes>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5" baseType="lpstr">
      <vt:lpstr>Calibri</vt:lpstr>
      <vt:lpstr>Cambria Math</vt:lpstr>
      <vt:lpstr>Courier</vt:lpstr>
      <vt:lpstr>Karla</vt:lpstr>
      <vt:lpstr>Mangal</vt:lpstr>
      <vt:lpstr>Open Sans</vt:lpstr>
      <vt:lpstr>Arial</vt:lpstr>
      <vt:lpstr>GEC_template</vt:lpstr>
      <vt:lpstr>Equation</vt:lpstr>
      <vt:lpstr>Lecture 1:  Perceptron and Back Propagation</vt:lpstr>
      <vt:lpstr>Outline</vt:lpstr>
      <vt:lpstr>Outline</vt:lpstr>
      <vt:lpstr>Schedule  </vt:lpstr>
      <vt:lpstr>Who</vt:lpstr>
      <vt:lpstr>Who</vt:lpstr>
      <vt:lpstr>Policies </vt:lpstr>
      <vt:lpstr>Policies </vt:lpstr>
      <vt:lpstr>Policies </vt:lpstr>
      <vt:lpstr>Policies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Machine Learning</vt:lpstr>
      <vt:lpstr>Classification and Logistic Regression</vt:lpstr>
      <vt:lpstr>Classification</vt:lpstr>
      <vt:lpstr>Typical Classification Examples</vt:lpstr>
      <vt:lpstr>Data: Response vs. Predictor Variables</vt:lpstr>
      <vt:lpstr>Response vs. Predictor Variables</vt:lpstr>
      <vt:lpstr>Heart Data</vt:lpstr>
      <vt:lpstr>Heart Data</vt:lpstr>
      <vt:lpstr>Heart Data: logistic estimation</vt:lpstr>
      <vt:lpstr>Logistic Regression</vt:lpstr>
      <vt:lpstr>Logistic Regression</vt:lpstr>
      <vt:lpstr>Logistic Regression</vt:lpstr>
      <vt:lpstr>Logistic Regression</vt:lpstr>
      <vt:lpstr>Estimating the coefficients for Logistic Regression </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Logistic Regression</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Backpropagation</vt:lpstr>
      <vt:lpstr>Backpropagation: Logistic Regression Revisited</vt:lpstr>
      <vt:lpstr>Evaluation of derivatives (forward mode): X={3}, y=1, W=3  </vt:lpstr>
      <vt:lpstr>PowerPoint Presentation</vt:lpstr>
      <vt:lpstr>Backpropagation</vt:lpstr>
      <vt:lpstr>Artificial Neural Networks</vt:lpstr>
      <vt:lpstr>Next Lecture</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177</cp:revision>
  <dcterms:created xsi:type="dcterms:W3CDTF">2018-07-15T23:20:29Z</dcterms:created>
  <dcterms:modified xsi:type="dcterms:W3CDTF">2018-10-12T23:48:39Z</dcterms:modified>
</cp:coreProperties>
</file>